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3" r:id="rId9"/>
    <p:sldId id="257" r:id="rId10"/>
    <p:sldId id="266" r:id="rId11"/>
    <p:sldId id="25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93" d="100"/>
          <a:sy n="93" d="100"/>
        </p:scale>
        <p:origin x="28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-29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25895-B339-FB45-90A3-C3D09CA58310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5FA23-4D9C-EA4C-9FC2-030650F0D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7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5FA23-4D9C-EA4C-9FC2-030650F0D0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6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04842" y="779825"/>
            <a:ext cx="7926125" cy="5142306"/>
            <a:chOff x="1082421" y="1065276"/>
            <a:chExt cx="38862" cy="18288"/>
          </a:xfrm>
        </p:grpSpPr>
        <p:pic>
          <p:nvPicPr>
            <p:cNvPr id="6" name="Picture 5" descr="chime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9" t="26666" r="10001" b="23334"/>
            <a:stretch>
              <a:fillRect/>
            </a:stretch>
          </p:blipFill>
          <p:spPr bwMode="auto">
            <a:xfrm>
              <a:off x="1082421" y="1065276"/>
              <a:ext cx="38862" cy="17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/>
                </a14:hiddenEffects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091565" y="1065276"/>
              <a:ext cx="10287" cy="4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effectLst/>
                  <a:latin typeface="Arial"/>
                  <a:ea typeface="ＭＳ 明朝"/>
                  <a:cs typeface="Times New Roman"/>
                </a:rPr>
                <a:t>	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latin typeface="Arial"/>
                  <a:ea typeface="ＭＳ 明朝"/>
                  <a:cs typeface="Times New Roman"/>
                </a:rPr>
                <a:t>	</a:t>
              </a:r>
              <a:r>
                <a:rPr lang="en-US" dirty="0" smtClean="0">
                  <a:solidFill>
                    <a:srgbClr val="FF0000"/>
                  </a:solidFill>
                  <a:effectLst/>
                  <a:latin typeface="Arial"/>
                  <a:ea typeface="ＭＳ 明朝"/>
                  <a:cs typeface="Times New Roman"/>
                </a:rPr>
                <a:t>Clapper</a:t>
              </a:r>
              <a:endParaRPr lang="en-US" dirty="0">
                <a:solidFill>
                  <a:srgbClr val="FF0000"/>
                </a:solidFill>
                <a:effectLst/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102995" y="1066419"/>
              <a:ext cx="10287" cy="4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Arial"/>
                  <a:ea typeface="ＭＳ 明朝"/>
                  <a:cs typeface="Times New Roman"/>
                </a:rPr>
                <a:t> </a:t>
              </a:r>
              <a:endParaRPr lang="en-US" sz="1200" dirty="0">
                <a:effectLst/>
                <a:latin typeface="Cambria"/>
                <a:ea typeface="ＭＳ 明朝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Arial"/>
                  <a:ea typeface="ＭＳ 明朝"/>
                  <a:cs typeface="Times New Roman"/>
                </a:rPr>
                <a:t>	</a:t>
              </a:r>
              <a:r>
                <a:rPr lang="en-US" dirty="0">
                  <a:solidFill>
                    <a:srgbClr val="FF0000"/>
                  </a:solidFill>
                  <a:effectLst/>
                  <a:latin typeface="Arial"/>
                  <a:ea typeface="ＭＳ 明朝"/>
                  <a:cs typeface="Times New Roman"/>
                </a:rPr>
                <a:t>Nameplate</a:t>
              </a:r>
              <a:endParaRPr lang="en-US" dirty="0">
                <a:solidFill>
                  <a:srgbClr val="FF0000"/>
                </a:solidFill>
                <a:effectLst/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110996" y="1070991"/>
              <a:ext cx="10287" cy="4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effectLst/>
                  <a:latin typeface="Arial"/>
                  <a:ea typeface="ＭＳ 明朝"/>
                  <a:cs typeface="Times New Roman"/>
                </a:rPr>
                <a:t>	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latin typeface="Arial"/>
                  <a:ea typeface="ＭＳ 明朝"/>
                  <a:cs typeface="Times New Roman"/>
                </a:rPr>
                <a:t> </a:t>
              </a:r>
              <a:r>
                <a:rPr lang="en-US" sz="1200" dirty="0" smtClean="0">
                  <a:latin typeface="Arial"/>
                  <a:ea typeface="ＭＳ 明朝"/>
                  <a:cs typeface="Times New Roman"/>
                </a:rPr>
                <a:t>      </a:t>
              </a:r>
              <a:r>
                <a:rPr lang="en-US" dirty="0" smtClean="0">
                  <a:latin typeface="Arial"/>
                  <a:ea typeface="ＭＳ 明朝"/>
                  <a:cs typeface="Times New Roman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effectLst/>
                  <a:latin typeface="Arial"/>
                  <a:ea typeface="ＭＳ 明朝"/>
                  <a:cs typeface="Times New Roman"/>
                </a:rPr>
                <a:t>Chime </a:t>
              </a:r>
              <a:r>
                <a:rPr lang="en-US" dirty="0">
                  <a:solidFill>
                    <a:srgbClr val="FF0000"/>
                  </a:solidFill>
                  <a:effectLst/>
                  <a:latin typeface="Arial"/>
                  <a:ea typeface="ＭＳ 明朝"/>
                  <a:cs typeface="Times New Roman"/>
                </a:rPr>
                <a:t>Tube</a:t>
              </a:r>
              <a:endParaRPr lang="en-US" dirty="0">
                <a:solidFill>
                  <a:srgbClr val="FF0000"/>
                </a:solidFill>
                <a:effectLst/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092708" y="1078992"/>
              <a:ext cx="10287" cy="4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 err="1">
                  <a:solidFill>
                    <a:srgbClr val="FF0000"/>
                  </a:solidFill>
                  <a:effectLst/>
                  <a:latin typeface="Arial"/>
                  <a:ea typeface="ＭＳ 明朝"/>
                  <a:cs typeface="Times New Roman"/>
                </a:rPr>
                <a:t>Slideable</a:t>
              </a:r>
              <a:endParaRPr lang="en-US" dirty="0">
                <a:solidFill>
                  <a:srgbClr val="FF0000"/>
                </a:solidFill>
                <a:effectLst/>
                <a:latin typeface="Cambria"/>
                <a:ea typeface="ＭＳ 明朝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FF0000"/>
                  </a:solidFill>
                  <a:effectLst/>
                  <a:latin typeface="Arial"/>
                  <a:ea typeface="ＭＳ 明朝"/>
                  <a:cs typeface="Times New Roman"/>
                </a:rPr>
                <a:t>Bumper</a:t>
              </a:r>
              <a:endParaRPr lang="en-US" dirty="0">
                <a:solidFill>
                  <a:srgbClr val="FF0000"/>
                </a:solidFill>
                <a:effectLst/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083564" y="1077849"/>
              <a:ext cx="4572" cy="4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effectLst/>
                <a:latin typeface="Arial"/>
                <a:ea typeface="ＭＳ 明朝"/>
                <a:cs typeface="Times New Roman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FF0000"/>
                  </a:solidFill>
                  <a:effectLst/>
                  <a:latin typeface="Arial"/>
                  <a:ea typeface="ＭＳ 明朝"/>
                  <a:cs typeface="Times New Roman"/>
                </a:rPr>
                <a:t>Tines</a:t>
              </a:r>
              <a:endParaRPr lang="en-US" dirty="0">
                <a:solidFill>
                  <a:srgbClr val="FF0000"/>
                </a:solidFill>
                <a:effectLst/>
                <a:latin typeface="Cambria"/>
                <a:ea typeface="ＭＳ 明朝"/>
                <a:cs typeface="Times New Roman"/>
              </a:endParaRPr>
            </a:p>
          </p:txBody>
        </p:sp>
        <p:cxnSp>
          <p:nvCxnSpPr>
            <p:cNvPr id="12" name="Line 9"/>
            <p:cNvCxnSpPr/>
            <p:nvPr/>
          </p:nvCxnSpPr>
          <p:spPr bwMode="auto">
            <a:xfrm flipV="1">
              <a:off x="1083564" y="1073900"/>
              <a:ext cx="0" cy="5092"/>
            </a:xfrm>
            <a:prstGeom prst="line">
              <a:avLst/>
            </a:prstGeom>
            <a:noFill/>
            <a:ln w="9525">
              <a:solidFill>
                <a:schemeClr val="dk1">
                  <a:lumMod val="0"/>
                  <a:lumOff val="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FFCC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3" name="Line 10"/>
            <p:cNvCxnSpPr/>
            <p:nvPr/>
          </p:nvCxnSpPr>
          <p:spPr bwMode="auto">
            <a:xfrm flipV="1">
              <a:off x="1088136" y="1076706"/>
              <a:ext cx="0" cy="4572"/>
            </a:xfrm>
            <a:prstGeom prst="line">
              <a:avLst/>
            </a:prstGeom>
            <a:noFill/>
            <a:ln w="9525">
              <a:solidFill>
                <a:schemeClr val="dk1">
                  <a:lumMod val="0"/>
                  <a:lumOff val="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FFCC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4" name="Line 11"/>
            <p:cNvCxnSpPr/>
            <p:nvPr/>
          </p:nvCxnSpPr>
          <p:spPr bwMode="auto">
            <a:xfrm>
              <a:off x="1083564" y="1078992"/>
              <a:ext cx="4572" cy="2286"/>
            </a:xfrm>
            <a:prstGeom prst="line">
              <a:avLst/>
            </a:prstGeom>
            <a:noFill/>
            <a:ln w="9525">
              <a:solidFill>
                <a:schemeClr val="dk1">
                  <a:lumMod val="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FFCC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5" name="Line 12"/>
            <p:cNvCxnSpPr/>
            <p:nvPr/>
          </p:nvCxnSpPr>
          <p:spPr bwMode="auto">
            <a:xfrm flipH="1">
              <a:off x="1090422" y="1067562"/>
              <a:ext cx="8001" cy="0"/>
            </a:xfrm>
            <a:prstGeom prst="line">
              <a:avLst/>
            </a:prstGeom>
            <a:noFill/>
            <a:ln w="9525">
              <a:solidFill>
                <a:schemeClr val="dk1">
                  <a:lumMod val="0"/>
                  <a:lumOff val="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FFCC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6" name="Line 13"/>
            <p:cNvCxnSpPr/>
            <p:nvPr/>
          </p:nvCxnSpPr>
          <p:spPr bwMode="auto">
            <a:xfrm flipV="1">
              <a:off x="1097280" y="1073277"/>
              <a:ext cx="0" cy="5715"/>
            </a:xfrm>
            <a:prstGeom prst="line">
              <a:avLst/>
            </a:prstGeom>
            <a:noFill/>
            <a:ln w="12700">
              <a:solidFill>
                <a:schemeClr val="dk1">
                  <a:lumMod val="0"/>
                  <a:lumOff val="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FFCC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7" name="Line 14"/>
            <p:cNvCxnSpPr/>
            <p:nvPr/>
          </p:nvCxnSpPr>
          <p:spPr bwMode="auto">
            <a:xfrm>
              <a:off x="1115568" y="1073277"/>
              <a:ext cx="0" cy="4572"/>
            </a:xfrm>
            <a:prstGeom prst="line">
              <a:avLst/>
            </a:prstGeom>
            <a:noFill/>
            <a:ln w="9525">
              <a:solidFill>
                <a:schemeClr val="dk1">
                  <a:lumMod val="0"/>
                  <a:lumOff val="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FFCC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" name="Line 15"/>
            <p:cNvCxnSpPr/>
            <p:nvPr/>
          </p:nvCxnSpPr>
          <p:spPr bwMode="auto">
            <a:xfrm flipH="1">
              <a:off x="1100709" y="1068705"/>
              <a:ext cx="6858" cy="2286"/>
            </a:xfrm>
            <a:prstGeom prst="line">
              <a:avLst/>
            </a:prstGeom>
            <a:noFill/>
            <a:ln w="9525">
              <a:solidFill>
                <a:schemeClr val="dk1">
                  <a:lumMod val="0"/>
                  <a:lumOff val="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FFCC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20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2" y="1229842"/>
            <a:ext cx="7848600" cy="55799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3600" y="195069"/>
            <a:ext cx="4462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prstClr val="white"/>
                </a:solidFill>
              </a:rPr>
              <a:t>Twinkle </a:t>
            </a:r>
            <a:r>
              <a:rPr lang="en-US" sz="4000" dirty="0" smtClean="0">
                <a:solidFill>
                  <a:prstClr val="white"/>
                </a:solidFill>
              </a:rPr>
              <a:t>6</a:t>
            </a:r>
            <a:r>
              <a:rPr lang="en-US" sz="4000" baseline="30000" dirty="0" smtClean="0">
                <a:solidFill>
                  <a:prstClr val="white"/>
                </a:solidFill>
              </a:rPr>
              <a:t>th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r>
              <a:rPr lang="en-US" sz="4000" dirty="0">
                <a:solidFill>
                  <a:prstClr val="white"/>
                </a:solidFill>
              </a:rPr>
              <a:t>Octave</a:t>
            </a:r>
          </a:p>
        </p:txBody>
      </p:sp>
    </p:spTree>
    <p:extLst>
      <p:ext uri="{BB962C8B-B14F-4D97-AF65-F5344CB8AC3E}">
        <p14:creationId xmlns:p14="http://schemas.microsoft.com/office/powerpoint/2010/main" val="21654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98" y="100644"/>
            <a:ext cx="8145667" cy="6790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140920"/>
            <a:ext cx="838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Fix C5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Red??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8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of the Chime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Removing chime from case by</a:t>
            </a:r>
            <a:r>
              <a:rPr lang="en-US" b="1" dirty="0"/>
              <a:t> </a:t>
            </a:r>
            <a:r>
              <a:rPr lang="en-US" dirty="0"/>
              <a:t>pick up from the opening of the chime tube. </a:t>
            </a:r>
          </a:p>
          <a:p>
            <a:pPr lvl="0"/>
            <a:r>
              <a:rPr lang="en-US" dirty="0"/>
              <a:t>Do not touch the clapper</a:t>
            </a:r>
          </a:p>
          <a:p>
            <a:pPr lvl="0"/>
            <a:r>
              <a:rPr lang="en-US" dirty="0"/>
              <a:t>Do not clang them together</a:t>
            </a:r>
          </a:p>
        </p:txBody>
      </p:sp>
    </p:spTree>
    <p:extLst>
      <p:ext uri="{BB962C8B-B14F-4D97-AF65-F5344CB8AC3E}">
        <p14:creationId xmlns:p14="http://schemas.microsoft.com/office/powerpoint/2010/main" val="31896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Position name plate between thumb and pointer finger </a:t>
            </a:r>
          </a:p>
          <a:p>
            <a:pPr lvl="0"/>
            <a:r>
              <a:rPr lang="en-US" dirty="0"/>
              <a:t>The thumb and pointer finger should be in a circle, completely surrounding the chime tube. </a:t>
            </a:r>
          </a:p>
          <a:p>
            <a:pPr lvl="0"/>
            <a:r>
              <a:rPr lang="en-US" dirty="0"/>
              <a:t>The remaining fingers grip naturally.</a:t>
            </a:r>
          </a:p>
        </p:txBody>
      </p:sp>
    </p:spTree>
    <p:extLst>
      <p:ext uri="{BB962C8B-B14F-4D97-AF65-F5344CB8AC3E}">
        <p14:creationId xmlns:p14="http://schemas.microsoft.com/office/powerpoint/2010/main" val="19864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Ringing the Chime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Hold the chime upright, but tilt the chime back towards shoulder, so the </a:t>
            </a:r>
            <a:r>
              <a:rPr lang="en-US" dirty="0" smtClean="0"/>
              <a:t>clapper </a:t>
            </a:r>
            <a:r>
              <a:rPr lang="en-US" dirty="0"/>
              <a:t>falls back.</a:t>
            </a:r>
          </a:p>
          <a:p>
            <a:pPr lvl="0"/>
            <a:r>
              <a:rPr lang="en-US" dirty="0"/>
              <a:t>Keep chime between waist and shoulder</a:t>
            </a:r>
          </a:p>
          <a:p>
            <a:pPr lvl="0"/>
            <a:r>
              <a:rPr lang="en-US" dirty="0"/>
              <a:t>Begin the ringing </a:t>
            </a:r>
            <a:r>
              <a:rPr lang="en-US" dirty="0" smtClean="0"/>
              <a:t>stroke </a:t>
            </a:r>
            <a:r>
              <a:rPr lang="en-US" dirty="0"/>
              <a:t>by moving the arm down and out in an arc</a:t>
            </a:r>
          </a:p>
          <a:p>
            <a:pPr lvl="0"/>
            <a:r>
              <a:rPr lang="en-US" dirty="0"/>
              <a:t>At the end of the arc, flick wrist away from the body and in an elliptical motion return wrist to its former position. (the shape of the movement should be a football)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79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Ringing the Chime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Keep the chime upright like it is full of water and you don’t want to spill it.</a:t>
            </a:r>
          </a:p>
          <a:p>
            <a:pPr marL="0" lvl="0" indent="0">
              <a:buNone/>
            </a:pPr>
            <a:r>
              <a:rPr lang="en-US" dirty="0" smtClean="0"/>
              <a:t>				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Pretend there is a fly on the wall </a:t>
            </a:r>
            <a:r>
              <a:rPr lang="en-US" dirty="0" smtClean="0"/>
              <a:t>smash and </a:t>
            </a:r>
            <a:r>
              <a:rPr lang="en-US" dirty="0"/>
              <a:t>smear it up then bring chime back. </a:t>
            </a:r>
          </a:p>
          <a:p>
            <a:endParaRPr lang="en-US" dirty="0"/>
          </a:p>
        </p:txBody>
      </p:sp>
      <p:pic>
        <p:nvPicPr>
          <p:cNvPr id="4" name="Picture 3" descr="water bucket spillin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" y="2819400"/>
            <a:ext cx="2592604" cy="1460500"/>
          </a:xfrm>
          <a:prstGeom prst="rect">
            <a:avLst/>
          </a:prstGeom>
        </p:spPr>
      </p:pic>
      <p:pic>
        <p:nvPicPr>
          <p:cNvPr id="5" name="Picture 4" descr="water bucke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209800"/>
            <a:ext cx="1816100" cy="224764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05343" y="2819400"/>
            <a:ext cx="2592604" cy="1460500"/>
          </a:xfrm>
          <a:prstGeom prst="line">
            <a:avLst/>
          </a:prstGeom>
          <a:ln w="57150" cmpd="sng">
            <a:solidFill>
              <a:srgbClr val="FF0000">
                <a:alpha val="77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05343" y="2819400"/>
            <a:ext cx="2592604" cy="1460500"/>
          </a:xfrm>
          <a:prstGeom prst="line">
            <a:avLst/>
          </a:prstGeom>
          <a:ln w="57150" cmpd="sng">
            <a:solidFill>
              <a:srgbClr val="FF0000">
                <a:alpha val="77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ly swatte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105400"/>
            <a:ext cx="1029566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Dampen the Chime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Dampen chime by turning wrists inward and touch the chime to the front of the shoulder below the collarbone.</a:t>
            </a:r>
          </a:p>
          <a:p>
            <a:pPr lvl="0"/>
            <a:r>
              <a:rPr lang="en-US" dirty="0"/>
              <a:t>The chime may also be dampened on chest or stomach.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7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Twinkle Melody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763000" cy="4221163"/>
          </a:xfrm>
        </p:spPr>
        <p:txBody>
          <a:bodyPr/>
          <a:lstStyle/>
          <a:p>
            <a:pPr marL="0" indent="0">
              <a:buNone/>
            </a:pPr>
            <a:r>
              <a:rPr lang="en-US" sz="3800" dirty="0" smtClean="0"/>
              <a:t>CC  GG   AA  G-  FF  EE  DD  C-  GG  FF  EE  D-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 smtClean="0"/>
          </a:p>
          <a:p>
            <a:pPr marL="0" indent="0">
              <a:buNone/>
            </a:pPr>
            <a:r>
              <a:rPr lang="en-US" sz="3800" dirty="0" smtClean="0"/>
              <a:t>GG  FF  EE  D-  CC  GG  AA  G-  FF  EE  DD  C-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905000"/>
            <a:ext cx="0" cy="6858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61229" y="1905000"/>
            <a:ext cx="0" cy="6858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14600" y="1905000"/>
            <a:ext cx="0" cy="6858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76600" y="1935385"/>
            <a:ext cx="0" cy="6858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62400" y="1935385"/>
            <a:ext cx="0" cy="6858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48200" y="1905000"/>
            <a:ext cx="0" cy="6858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86400" y="1905000"/>
            <a:ext cx="0" cy="6858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19800" y="1905000"/>
            <a:ext cx="0" cy="6858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34200" y="1905000"/>
            <a:ext cx="0" cy="6858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543800" y="1905000"/>
            <a:ext cx="0" cy="6858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05800" y="1905000"/>
            <a:ext cx="0" cy="6858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05600" y="4114800"/>
            <a:ext cx="0" cy="6858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19800" y="4114800"/>
            <a:ext cx="0" cy="6858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34000" y="4114800"/>
            <a:ext cx="0" cy="6858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95800" y="4114800"/>
            <a:ext cx="0" cy="6858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33800" y="4114800"/>
            <a:ext cx="0" cy="6858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48000" y="4114800"/>
            <a:ext cx="0" cy="6858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62200" y="4114800"/>
            <a:ext cx="0" cy="6858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29286" y="4114800"/>
            <a:ext cx="0" cy="6858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30124" y="4114800"/>
            <a:ext cx="0" cy="6858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915400" y="1905000"/>
            <a:ext cx="0" cy="6858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153400" y="4114800"/>
            <a:ext cx="0" cy="6858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91400" y="4114800"/>
            <a:ext cx="0" cy="6858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839200" y="4114800"/>
            <a:ext cx="0" cy="6858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15400" y="4114800"/>
            <a:ext cx="0" cy="6858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8763000" cy="41147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667000" y="939256"/>
            <a:ext cx="3227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Find your note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5697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7000"/>
            <a:ext cx="73152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1265</TotalTime>
  <Words>237</Words>
  <Application>Microsoft Office PowerPoint</Application>
  <PresentationFormat>On-screen Show (4:3)</PresentationFormat>
  <Paragraphs>42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明朝</vt:lpstr>
      <vt:lpstr>Arial</vt:lpstr>
      <vt:lpstr>Calibri</vt:lpstr>
      <vt:lpstr>Cambria</vt:lpstr>
      <vt:lpstr>Times New Roman</vt:lpstr>
      <vt:lpstr> Black </vt:lpstr>
      <vt:lpstr>PowerPoint Presentation</vt:lpstr>
      <vt:lpstr>Care of the Chime</vt:lpstr>
      <vt:lpstr>The Grip</vt:lpstr>
      <vt:lpstr>Ringing the Chime</vt:lpstr>
      <vt:lpstr>Ringing the Chime cont.</vt:lpstr>
      <vt:lpstr>Dampen the Chime</vt:lpstr>
      <vt:lpstr>Twinkle Melody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Graber</dc:creator>
  <cp:lastModifiedBy>Vaughan, Debbie</cp:lastModifiedBy>
  <cp:revision>15</cp:revision>
  <dcterms:created xsi:type="dcterms:W3CDTF">2015-06-24T06:18:36Z</dcterms:created>
  <dcterms:modified xsi:type="dcterms:W3CDTF">2016-07-12T19:59:11Z</dcterms:modified>
</cp:coreProperties>
</file>